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</p:sldIdLst>
  <p:sldSz cx="18288000" cy="10287000"/>
  <p:notesSz cx="6858000" cy="9144000"/>
  <p:embeddedFontLst>
    <p:embeddedFont>
      <p:font typeface="Bryndan Write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KG Primary Penmanship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87753">
            <a:off x="4191906" y="2262264"/>
            <a:ext cx="9942287" cy="5368835"/>
            <a:chOff x="0" y="0"/>
            <a:chExt cx="13256383" cy="7158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56388" cy="7158482"/>
            </a:xfrm>
            <a:custGeom>
              <a:avLst/>
              <a:gdLst/>
              <a:ahLst/>
              <a:cxnLst/>
              <a:rect l="l" t="t" r="r" b="b"/>
              <a:pathLst>
                <a:path w="13256388" h="7158482">
                  <a:moveTo>
                    <a:pt x="0" y="0"/>
                  </a:moveTo>
                  <a:lnTo>
                    <a:pt x="13256388" y="0"/>
                  </a:lnTo>
                  <a:lnTo>
                    <a:pt x="13256388" y="7158482"/>
                  </a:lnTo>
                  <a:lnTo>
                    <a:pt x="0" y="715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" b="-2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2020059">
            <a:off x="12334731" y="814635"/>
            <a:ext cx="709450" cy="1589465"/>
            <a:chOff x="0" y="0"/>
            <a:chExt cx="945933" cy="2119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5896" cy="2119249"/>
            </a:xfrm>
            <a:custGeom>
              <a:avLst/>
              <a:gdLst/>
              <a:ahLst/>
              <a:cxnLst/>
              <a:rect l="l" t="t" r="r" b="b"/>
              <a:pathLst>
                <a:path w="945896" h="2119249">
                  <a:moveTo>
                    <a:pt x="0" y="0"/>
                  </a:moveTo>
                  <a:lnTo>
                    <a:pt x="945896" y="0"/>
                  </a:lnTo>
                  <a:lnTo>
                    <a:pt x="945896" y="2119249"/>
                  </a:lnTo>
                  <a:lnTo>
                    <a:pt x="0" y="2119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9" r="-13" b="-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984876" y="3458836"/>
            <a:ext cx="10356347" cy="311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sz="5951" dirty="0">
                <a:solidFill>
                  <a:srgbClr val="292929"/>
                </a:solidFill>
                <a:latin typeface="Bryndan Write"/>
              </a:rPr>
              <a:t>2023-2024 EĞİTİM ÖĞRETİM YILI MATEMATİK ZÜMRESİ AKADEMİK BÜLTENİ</a:t>
            </a:r>
          </a:p>
          <a:p>
            <a:pPr algn="ctr">
              <a:lnSpc>
                <a:spcPts val="5950"/>
              </a:lnSpc>
            </a:pPr>
            <a:endParaRPr/>
          </a:p>
        </p:txBody>
      </p:sp>
      <p:grpSp>
        <p:nvGrpSpPr>
          <p:cNvPr id="9" name="Group 9"/>
          <p:cNvGrpSpPr/>
          <p:nvPr/>
        </p:nvGrpSpPr>
        <p:grpSpPr>
          <a:xfrm>
            <a:off x="3984876" y="6842942"/>
            <a:ext cx="1826379" cy="1292170"/>
            <a:chOff x="0" y="0"/>
            <a:chExt cx="2435172" cy="1722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5225" cy="1722882"/>
            </a:xfrm>
            <a:custGeom>
              <a:avLst/>
              <a:gdLst/>
              <a:ahLst/>
              <a:cxnLst/>
              <a:rect l="l" t="t" r="r" b="b"/>
              <a:pathLst>
                <a:path w="2435225" h="1722882">
                  <a:moveTo>
                    <a:pt x="0" y="0"/>
                  </a:moveTo>
                  <a:lnTo>
                    <a:pt x="2435225" y="0"/>
                  </a:lnTo>
                  <a:lnTo>
                    <a:pt x="2435225" y="1722882"/>
                  </a:lnTo>
                  <a:lnTo>
                    <a:pt x="0" y="1722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 t="-58" r="2" b="-5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728468" y="2746634"/>
            <a:ext cx="10831065" cy="6113575"/>
            <a:chOff x="0" y="0"/>
            <a:chExt cx="14441420" cy="8151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41424" cy="8151495"/>
            </a:xfrm>
            <a:custGeom>
              <a:avLst/>
              <a:gdLst/>
              <a:ahLst/>
              <a:cxnLst/>
              <a:rect l="l" t="t" r="r" b="b"/>
              <a:pathLst>
                <a:path w="14441424" h="8151495">
                  <a:moveTo>
                    <a:pt x="0" y="0"/>
                  </a:moveTo>
                  <a:lnTo>
                    <a:pt x="14441424" y="0"/>
                  </a:lnTo>
                  <a:lnTo>
                    <a:pt x="14441424" y="8151495"/>
                  </a:lnTo>
                  <a:lnTo>
                    <a:pt x="0" y="8151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329005" y="-98802"/>
            <a:ext cx="13629989" cy="2845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>
                <a:solidFill>
                  <a:srgbClr val="292929"/>
                </a:solidFill>
                <a:latin typeface="Bryndan Write"/>
              </a:rPr>
              <a:t>Tübitak 4006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45789" y="1836587"/>
            <a:ext cx="12125656" cy="7299841"/>
          </a:xfrm>
          <a:custGeom>
            <a:avLst/>
            <a:gdLst/>
            <a:ahLst/>
            <a:cxnLst/>
            <a:rect l="l" t="t" r="r" b="b"/>
            <a:pathLst>
              <a:path w="12125656" h="7299841">
                <a:moveTo>
                  <a:pt x="0" y="0"/>
                </a:moveTo>
                <a:lnTo>
                  <a:pt x="12125656" y="0"/>
                </a:lnTo>
                <a:lnTo>
                  <a:pt x="12125656" y="7299841"/>
                </a:lnTo>
                <a:lnTo>
                  <a:pt x="0" y="7299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00036" y="2064818"/>
            <a:ext cx="936773" cy="935542"/>
          </a:xfrm>
          <a:custGeom>
            <a:avLst/>
            <a:gdLst/>
            <a:ahLst/>
            <a:cxnLst/>
            <a:rect l="l" t="t" r="r" b="b"/>
            <a:pathLst>
              <a:path w="936773" h="935542">
                <a:moveTo>
                  <a:pt x="0" y="0"/>
                </a:moveTo>
                <a:lnTo>
                  <a:pt x="936773" y="0"/>
                </a:lnTo>
                <a:lnTo>
                  <a:pt x="936773" y="935542"/>
                </a:lnTo>
                <a:lnTo>
                  <a:pt x="0" y="93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00036" y="3350702"/>
            <a:ext cx="936773" cy="935542"/>
          </a:xfrm>
          <a:custGeom>
            <a:avLst/>
            <a:gdLst/>
            <a:ahLst/>
            <a:cxnLst/>
            <a:rect l="l" t="t" r="r" b="b"/>
            <a:pathLst>
              <a:path w="936773" h="935542">
                <a:moveTo>
                  <a:pt x="0" y="0"/>
                </a:moveTo>
                <a:lnTo>
                  <a:pt x="936773" y="0"/>
                </a:lnTo>
                <a:lnTo>
                  <a:pt x="936773" y="935542"/>
                </a:lnTo>
                <a:lnTo>
                  <a:pt x="0" y="93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0036" y="4677314"/>
            <a:ext cx="936773" cy="935542"/>
          </a:xfrm>
          <a:custGeom>
            <a:avLst/>
            <a:gdLst/>
            <a:ahLst/>
            <a:cxnLst/>
            <a:rect l="l" t="t" r="r" b="b"/>
            <a:pathLst>
              <a:path w="936773" h="935542">
                <a:moveTo>
                  <a:pt x="0" y="0"/>
                </a:moveTo>
                <a:lnTo>
                  <a:pt x="936773" y="0"/>
                </a:lnTo>
                <a:lnTo>
                  <a:pt x="936773" y="935542"/>
                </a:lnTo>
                <a:lnTo>
                  <a:pt x="0" y="93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14514" y="5993908"/>
            <a:ext cx="936773" cy="935542"/>
          </a:xfrm>
          <a:custGeom>
            <a:avLst/>
            <a:gdLst/>
            <a:ahLst/>
            <a:cxnLst/>
            <a:rect l="l" t="t" r="r" b="b"/>
            <a:pathLst>
              <a:path w="936773" h="935542">
                <a:moveTo>
                  <a:pt x="0" y="0"/>
                </a:moveTo>
                <a:lnTo>
                  <a:pt x="936773" y="0"/>
                </a:lnTo>
                <a:lnTo>
                  <a:pt x="936773" y="935542"/>
                </a:lnTo>
                <a:lnTo>
                  <a:pt x="0" y="93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77873" y="7286640"/>
            <a:ext cx="936773" cy="935542"/>
          </a:xfrm>
          <a:custGeom>
            <a:avLst/>
            <a:gdLst/>
            <a:ahLst/>
            <a:cxnLst/>
            <a:rect l="l" t="t" r="r" b="b"/>
            <a:pathLst>
              <a:path w="936773" h="935542">
                <a:moveTo>
                  <a:pt x="0" y="0"/>
                </a:moveTo>
                <a:lnTo>
                  <a:pt x="936773" y="0"/>
                </a:lnTo>
                <a:lnTo>
                  <a:pt x="936773" y="935542"/>
                </a:lnTo>
                <a:lnTo>
                  <a:pt x="0" y="93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442419">
            <a:off x="14269605" y="7387482"/>
            <a:ext cx="2821945" cy="2128922"/>
            <a:chOff x="0" y="0"/>
            <a:chExt cx="4093221" cy="32831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93210" cy="3283077"/>
            </a:xfrm>
            <a:custGeom>
              <a:avLst/>
              <a:gdLst/>
              <a:ahLst/>
              <a:cxnLst/>
              <a:rect l="l" t="t" r="r" b="b"/>
              <a:pathLst>
                <a:path w="4093210" h="3283077">
                  <a:moveTo>
                    <a:pt x="0" y="0"/>
                  </a:moveTo>
                  <a:lnTo>
                    <a:pt x="4093210" y="0"/>
                  </a:lnTo>
                  <a:lnTo>
                    <a:pt x="4093210" y="3283077"/>
                  </a:lnTo>
                  <a:lnTo>
                    <a:pt x="0" y="328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" r="-14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-2627376">
            <a:off x="1477736" y="359844"/>
            <a:ext cx="705874" cy="1581453"/>
            <a:chOff x="0" y="0"/>
            <a:chExt cx="941165" cy="21086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1197" cy="2108581"/>
            </a:xfrm>
            <a:custGeom>
              <a:avLst/>
              <a:gdLst/>
              <a:ahLst/>
              <a:cxnLst/>
              <a:rect l="l" t="t" r="r" b="b"/>
              <a:pathLst>
                <a:path w="941197" h="2108581">
                  <a:moveTo>
                    <a:pt x="0" y="0"/>
                  </a:moveTo>
                  <a:lnTo>
                    <a:pt x="941197" y="0"/>
                  </a:lnTo>
                  <a:lnTo>
                    <a:pt x="941197" y="2108581"/>
                  </a:lnTo>
                  <a:lnTo>
                    <a:pt x="0" y="210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/>
              <a:stretch>
                <a:fillRect l="-308" r="-305" b="-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0858512" y="1857352"/>
            <a:ext cx="6416996" cy="5323697"/>
            <a:chOff x="0" y="0"/>
            <a:chExt cx="8555995" cy="70982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55990" cy="7098284"/>
            </a:xfrm>
            <a:custGeom>
              <a:avLst/>
              <a:gdLst/>
              <a:ahLst/>
              <a:cxnLst/>
              <a:rect l="l" t="t" r="r" b="b"/>
              <a:pathLst>
                <a:path w="8555990" h="7098284">
                  <a:moveTo>
                    <a:pt x="0" y="0"/>
                  </a:moveTo>
                  <a:lnTo>
                    <a:pt x="8555990" y="0"/>
                  </a:lnTo>
                  <a:lnTo>
                    <a:pt x="8555990" y="7098284"/>
                  </a:lnTo>
                  <a:lnTo>
                    <a:pt x="0" y="7098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" b="-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786018" y="500030"/>
            <a:ext cx="1350178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Bryndan Write" charset="0"/>
              </a:rPr>
              <a:t>MEB ÖRNEK SORULARIN TAMAMININ ÇÖZÜMÜ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52711" y="2212059"/>
            <a:ext cx="609757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2022-2023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Örnek</a:t>
            </a: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Soruları</a:t>
            </a:r>
            <a:endParaRPr lang="en-US" sz="48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75054" y="7500954"/>
            <a:ext cx="609757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2018-2019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Örnek</a:t>
            </a: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Soruları</a:t>
            </a:r>
            <a:endParaRPr lang="en-US" sz="48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52711" y="3429985"/>
            <a:ext cx="609757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2021-2022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Örnek</a:t>
            </a: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Soruları</a:t>
            </a:r>
            <a:endParaRPr lang="en-US" sz="48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52711" y="4926438"/>
            <a:ext cx="609757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2020-2021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Örnek</a:t>
            </a: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Soruları</a:t>
            </a:r>
            <a:endParaRPr lang="en-US" sz="48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00398" y="6215070"/>
            <a:ext cx="609757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2019-2020 </a:t>
            </a:r>
            <a:r>
              <a:rPr lang="en-US" sz="4800" dirty="0" err="1">
                <a:solidFill>
                  <a:srgbClr val="000000"/>
                </a:solidFill>
                <a:latin typeface="KG Primary Penmanship"/>
              </a:rPr>
              <a:t>Örnek</a:t>
            </a:r>
            <a:r>
              <a:rPr lang="en-US" sz="48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tr-TR" sz="4800" dirty="0" err="1" smtClean="0">
                <a:solidFill>
                  <a:srgbClr val="000000"/>
                </a:solidFill>
                <a:latin typeface="KG Primary Penmanship"/>
              </a:rPr>
              <a:t>S</a:t>
            </a:r>
            <a:r>
              <a:rPr lang="en-US" sz="4800" dirty="0" err="1" smtClean="0">
                <a:solidFill>
                  <a:srgbClr val="000000"/>
                </a:solidFill>
                <a:latin typeface="KG Primary Penmanship"/>
              </a:rPr>
              <a:t>oruları</a:t>
            </a:r>
            <a:endParaRPr lang="en-US" sz="4800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82875" y="1272441"/>
            <a:ext cx="12125656" cy="7985859"/>
          </a:xfrm>
          <a:custGeom>
            <a:avLst/>
            <a:gdLst/>
            <a:ahLst/>
            <a:cxnLst/>
            <a:rect l="l" t="t" r="r" b="b"/>
            <a:pathLst>
              <a:path w="12125656" h="7985859">
                <a:moveTo>
                  <a:pt x="0" y="0"/>
                </a:moveTo>
                <a:lnTo>
                  <a:pt x="12125656" y="0"/>
                </a:lnTo>
                <a:lnTo>
                  <a:pt x="12125656" y="7985859"/>
                </a:lnTo>
                <a:lnTo>
                  <a:pt x="0" y="7985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2627376">
            <a:off x="1477736" y="359844"/>
            <a:ext cx="705874" cy="1581453"/>
            <a:chOff x="0" y="0"/>
            <a:chExt cx="941165" cy="21086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41197" cy="2108581"/>
            </a:xfrm>
            <a:custGeom>
              <a:avLst/>
              <a:gdLst/>
              <a:ahLst/>
              <a:cxnLst/>
              <a:rect l="l" t="t" r="r" b="b"/>
              <a:pathLst>
                <a:path w="941197" h="2108581">
                  <a:moveTo>
                    <a:pt x="0" y="0"/>
                  </a:moveTo>
                  <a:lnTo>
                    <a:pt x="941197" y="0"/>
                  </a:lnTo>
                  <a:lnTo>
                    <a:pt x="941197" y="2108581"/>
                  </a:lnTo>
                  <a:lnTo>
                    <a:pt x="0" y="210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 l="-308" r="-305" b="-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428828" y="2071666"/>
            <a:ext cx="7087447" cy="5966864"/>
            <a:chOff x="0" y="0"/>
            <a:chExt cx="9449929" cy="79558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49943" cy="7955788"/>
            </a:xfrm>
            <a:custGeom>
              <a:avLst/>
              <a:gdLst/>
              <a:ahLst/>
              <a:cxnLst/>
              <a:rect l="l" t="t" r="r" b="b"/>
              <a:pathLst>
                <a:path w="9449943" h="7955788">
                  <a:moveTo>
                    <a:pt x="0" y="0"/>
                  </a:moveTo>
                  <a:lnTo>
                    <a:pt x="9449943" y="0"/>
                  </a:lnTo>
                  <a:lnTo>
                    <a:pt x="9449943" y="7955788"/>
                  </a:lnTo>
                  <a:lnTo>
                    <a:pt x="0" y="7955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5" b="-4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643142" y="357154"/>
            <a:ext cx="14436874" cy="712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800" dirty="0">
                <a:solidFill>
                  <a:srgbClr val="000000"/>
                </a:solidFill>
                <a:latin typeface="Bryndan Write" charset="0"/>
              </a:rPr>
              <a:t>LGS ÇIKMIŞ SORULARIN TAMAMININ ÇÖZÜMÜ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72694" y="2786046"/>
            <a:ext cx="4698215" cy="497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•2018</a:t>
            </a:r>
          </a:p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•2019</a:t>
            </a:r>
          </a:p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•2020</a:t>
            </a:r>
          </a:p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•2021</a:t>
            </a:r>
          </a:p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•2022</a:t>
            </a:r>
          </a:p>
          <a:p>
            <a:pPr algn="l">
              <a:lnSpc>
                <a:spcPts val="6636"/>
              </a:lnSpc>
            </a:pPr>
            <a:r>
              <a:rPr lang="en-US" sz="6635" dirty="0">
                <a:solidFill>
                  <a:srgbClr val="000000"/>
                </a:solidFill>
                <a:latin typeface="KG Primary Penmanship"/>
              </a:rPr>
              <a:t>•2023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87753">
            <a:off x="1412328" y="297428"/>
            <a:ext cx="5886488" cy="3178704"/>
            <a:chOff x="0" y="0"/>
            <a:chExt cx="7848651" cy="423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48600" cy="4238244"/>
            </a:xfrm>
            <a:custGeom>
              <a:avLst/>
              <a:gdLst/>
              <a:ahLst/>
              <a:cxnLst/>
              <a:rect l="l" t="t" r="r" b="b"/>
              <a:pathLst>
                <a:path w="7848600" h="4238244">
                  <a:moveTo>
                    <a:pt x="0" y="0"/>
                  </a:moveTo>
                  <a:lnTo>
                    <a:pt x="7848600" y="0"/>
                  </a:lnTo>
                  <a:lnTo>
                    <a:pt x="7848600" y="4238244"/>
                  </a:lnTo>
                  <a:lnTo>
                    <a:pt x="0" y="4238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" r="-39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731072" y="911853"/>
            <a:ext cx="5249000" cy="20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5280" dirty="0">
                <a:solidFill>
                  <a:srgbClr val="292929"/>
                </a:solidFill>
                <a:latin typeface="Bryndan Write"/>
              </a:rPr>
              <a:t>KAYNAKLARIN AYLIK TAKİP VE KONTROLÜ</a:t>
            </a:r>
          </a:p>
        </p:txBody>
      </p:sp>
      <p:pic>
        <p:nvPicPr>
          <p:cNvPr id="8194" name="Picture 2" descr="https://www.matematik.biz/wp-content/uploads/2023/04/8matcalisma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56" y="3714740"/>
            <a:ext cx="3571900" cy="5094717"/>
          </a:xfrm>
          <a:prstGeom prst="rect">
            <a:avLst/>
          </a:prstGeom>
          <a:noFill/>
        </p:spPr>
      </p:pic>
      <p:pic>
        <p:nvPicPr>
          <p:cNvPr id="8196" name="Picture 4" descr="https://www.matematik.biz/wp-content/uploads/2023/04/lgsm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44330" y="3714740"/>
            <a:ext cx="3500462" cy="5075393"/>
          </a:xfrm>
          <a:prstGeom prst="rect">
            <a:avLst/>
          </a:prstGeom>
          <a:noFill/>
        </p:spPr>
      </p:pic>
      <p:pic>
        <p:nvPicPr>
          <p:cNvPr id="8198" name="Picture 6" descr="8. Sınıf Matematik Ders Kitabı (2021 – 2022) | kerimhoca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3714740"/>
            <a:ext cx="349411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 rot="-287753">
            <a:off x="1409818" y="807674"/>
            <a:ext cx="7319992" cy="3178704"/>
            <a:chOff x="0" y="0"/>
            <a:chExt cx="7848651" cy="4238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48600" cy="4238244"/>
            </a:xfrm>
            <a:custGeom>
              <a:avLst/>
              <a:gdLst/>
              <a:ahLst/>
              <a:cxnLst/>
              <a:rect l="l" t="t" r="r" b="b"/>
              <a:pathLst>
                <a:path w="7848600" h="4238244">
                  <a:moveTo>
                    <a:pt x="0" y="0"/>
                  </a:moveTo>
                  <a:lnTo>
                    <a:pt x="7848600" y="0"/>
                  </a:lnTo>
                  <a:lnTo>
                    <a:pt x="7848600" y="4238244"/>
                  </a:lnTo>
                  <a:lnTo>
                    <a:pt x="0" y="4238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" r="-3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001256" y="0"/>
            <a:ext cx="5311956" cy="5694800"/>
            <a:chOff x="0" y="0"/>
            <a:chExt cx="7082608" cy="759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82663" cy="7593076"/>
            </a:xfrm>
            <a:custGeom>
              <a:avLst/>
              <a:gdLst/>
              <a:ahLst/>
              <a:cxnLst/>
              <a:rect l="l" t="t" r="r" b="b"/>
              <a:pathLst>
                <a:path w="7082663" h="7593076">
                  <a:moveTo>
                    <a:pt x="0" y="0"/>
                  </a:moveTo>
                  <a:lnTo>
                    <a:pt x="7082663" y="0"/>
                  </a:lnTo>
                  <a:lnTo>
                    <a:pt x="7082663" y="7593076"/>
                  </a:lnTo>
                  <a:lnTo>
                    <a:pt x="0" y="75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636542" y="841723"/>
            <a:ext cx="5353340" cy="5832094"/>
            <a:chOff x="0" y="0"/>
            <a:chExt cx="7137787" cy="7776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37781" cy="7776083"/>
            </a:xfrm>
            <a:custGeom>
              <a:avLst/>
              <a:gdLst/>
              <a:ahLst/>
              <a:cxnLst/>
              <a:rect l="l" t="t" r="r" b="b"/>
              <a:pathLst>
                <a:path w="7137781" h="7776083">
                  <a:moveTo>
                    <a:pt x="0" y="0"/>
                  </a:moveTo>
                  <a:lnTo>
                    <a:pt x="7137781" y="0"/>
                  </a:lnTo>
                  <a:lnTo>
                    <a:pt x="7137781" y="7776083"/>
                  </a:lnTo>
                  <a:lnTo>
                    <a:pt x="0" y="7776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773580" y="1896375"/>
            <a:ext cx="5900569" cy="6333639"/>
            <a:chOff x="0" y="0"/>
            <a:chExt cx="7867425" cy="8444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67396" cy="8444865"/>
            </a:xfrm>
            <a:custGeom>
              <a:avLst/>
              <a:gdLst/>
              <a:ahLst/>
              <a:cxnLst/>
              <a:rect l="l" t="t" r="r" b="b"/>
              <a:pathLst>
                <a:path w="7867396" h="8444865">
                  <a:moveTo>
                    <a:pt x="0" y="0"/>
                  </a:moveTo>
                  <a:lnTo>
                    <a:pt x="7867396" y="0"/>
                  </a:lnTo>
                  <a:lnTo>
                    <a:pt x="7867396" y="8444865"/>
                  </a:lnTo>
                  <a:lnTo>
                    <a:pt x="0" y="8444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1723865" y="3388638"/>
            <a:ext cx="6299161" cy="6570358"/>
            <a:chOff x="0" y="0"/>
            <a:chExt cx="8398881" cy="8760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98891" cy="8760460"/>
            </a:xfrm>
            <a:custGeom>
              <a:avLst/>
              <a:gdLst/>
              <a:ahLst/>
              <a:cxnLst/>
              <a:rect l="l" t="t" r="r" b="b"/>
              <a:pathLst>
                <a:path w="8398891" h="8760460">
                  <a:moveTo>
                    <a:pt x="0" y="0"/>
                  </a:moveTo>
                  <a:lnTo>
                    <a:pt x="8398891" y="0"/>
                  </a:lnTo>
                  <a:lnTo>
                    <a:pt x="8398891" y="8760460"/>
                  </a:lnTo>
                  <a:lnTo>
                    <a:pt x="0" y="876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643010" y="1428724"/>
            <a:ext cx="6794163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3"/>
              </a:lnSpc>
            </a:pPr>
            <a:r>
              <a:rPr lang="en-US" sz="4383" dirty="0">
                <a:solidFill>
                  <a:srgbClr val="000000"/>
                </a:solidFill>
                <a:latin typeface="Bryndan Write" charset="0"/>
              </a:rPr>
              <a:t>SÜREÇ DEĞERLENDİRME SINAV SORULARININ TAMAMININ SINIF ORTAMINDA ÇÖZÜMÜ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62942" y="4396727"/>
            <a:ext cx="4230773" cy="51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10293" dirty="0">
                <a:solidFill>
                  <a:srgbClr val="000000"/>
                </a:solidFill>
                <a:latin typeface="KG Primary Penmanship"/>
              </a:rPr>
              <a:t>5.Sınıf</a:t>
            </a:r>
          </a:p>
          <a:p>
            <a:pPr algn="ctr">
              <a:lnSpc>
                <a:spcPts val="10293"/>
              </a:lnSpc>
            </a:pPr>
            <a:r>
              <a:rPr lang="en-US" sz="10293" dirty="0">
                <a:solidFill>
                  <a:srgbClr val="000000"/>
                </a:solidFill>
                <a:latin typeface="KG Primary Penmanship"/>
              </a:rPr>
              <a:t>6.Sınıf</a:t>
            </a:r>
          </a:p>
          <a:p>
            <a:pPr algn="ctr">
              <a:lnSpc>
                <a:spcPts val="10293"/>
              </a:lnSpc>
            </a:pPr>
            <a:r>
              <a:rPr lang="en-US" sz="10293" dirty="0">
                <a:solidFill>
                  <a:srgbClr val="000000"/>
                </a:solidFill>
                <a:latin typeface="KG Primary Penmanship"/>
              </a:rPr>
              <a:t>7.Sınıf</a:t>
            </a:r>
          </a:p>
          <a:p>
            <a:pPr algn="ctr">
              <a:lnSpc>
                <a:spcPts val="10293"/>
              </a:lnSpc>
            </a:pPr>
            <a:r>
              <a:rPr lang="en-US" sz="10293" dirty="0">
                <a:solidFill>
                  <a:srgbClr val="000000"/>
                </a:solidFill>
                <a:latin typeface="KG Primary Penmanship"/>
              </a:rPr>
              <a:t>8.Sınıf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87753">
            <a:off x="4191906" y="2262264"/>
            <a:ext cx="9942287" cy="5368835"/>
            <a:chOff x="0" y="0"/>
            <a:chExt cx="13256383" cy="7158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56388" cy="7158482"/>
            </a:xfrm>
            <a:custGeom>
              <a:avLst/>
              <a:gdLst/>
              <a:ahLst/>
              <a:cxnLst/>
              <a:rect l="l" t="t" r="r" b="b"/>
              <a:pathLst>
                <a:path w="13256388" h="7158482">
                  <a:moveTo>
                    <a:pt x="0" y="0"/>
                  </a:moveTo>
                  <a:lnTo>
                    <a:pt x="13256388" y="0"/>
                  </a:lnTo>
                  <a:lnTo>
                    <a:pt x="13256388" y="7158482"/>
                  </a:lnTo>
                  <a:lnTo>
                    <a:pt x="0" y="715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" b="-2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2020059">
            <a:off x="12334731" y="814635"/>
            <a:ext cx="709450" cy="1589465"/>
            <a:chOff x="0" y="0"/>
            <a:chExt cx="945933" cy="2119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5896" cy="2119249"/>
            </a:xfrm>
            <a:custGeom>
              <a:avLst/>
              <a:gdLst/>
              <a:ahLst/>
              <a:cxnLst/>
              <a:rect l="l" t="t" r="r" b="b"/>
              <a:pathLst>
                <a:path w="945896" h="2119249">
                  <a:moveTo>
                    <a:pt x="0" y="0"/>
                  </a:moveTo>
                  <a:lnTo>
                    <a:pt x="945896" y="0"/>
                  </a:lnTo>
                  <a:lnTo>
                    <a:pt x="945896" y="2119249"/>
                  </a:lnTo>
                  <a:lnTo>
                    <a:pt x="0" y="2119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9" r="-13" b="-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294572" y="2823131"/>
            <a:ext cx="8535244" cy="232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7"/>
              </a:lnSpc>
            </a:pPr>
            <a:r>
              <a:rPr lang="en-US" sz="3638">
                <a:solidFill>
                  <a:srgbClr val="292929"/>
                </a:solidFill>
                <a:latin typeface="Bryndan Write"/>
              </a:rPr>
              <a:t>SÜREÇ DEĞERLENDİRME SINAV SONUÇLARININ ÖĞRENCİLERLE BİRLİKTE SINIF ORTAMINDA AYRINTILI İNCELENİP,GEREKLİ TEDBİRLERİN ALINMASI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28751" y="6519289"/>
            <a:ext cx="2122534" cy="2089649"/>
            <a:chOff x="0" y="0"/>
            <a:chExt cx="2830045" cy="27861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0068" cy="2786253"/>
            </a:xfrm>
            <a:custGeom>
              <a:avLst/>
              <a:gdLst/>
              <a:ahLst/>
              <a:cxnLst/>
              <a:rect l="l" t="t" r="r" b="b"/>
              <a:pathLst>
                <a:path w="2830068" h="2786253">
                  <a:moveTo>
                    <a:pt x="0" y="0"/>
                  </a:moveTo>
                  <a:lnTo>
                    <a:pt x="2830068" y="0"/>
                  </a:lnTo>
                  <a:lnTo>
                    <a:pt x="2830068" y="2786253"/>
                  </a:lnTo>
                  <a:lnTo>
                    <a:pt x="0" y="2786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 l="-120" r="-119" b="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5497272" y="5534025"/>
            <a:ext cx="8332544" cy="1455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1"/>
              </a:lnSpc>
            </a:pPr>
            <a:r>
              <a:rPr lang="en-US" sz="3861">
                <a:solidFill>
                  <a:srgbClr val="292929"/>
                </a:solidFill>
                <a:latin typeface="KG Primary Penmanship"/>
              </a:rPr>
              <a:t>Özellikle matematik ortalamasının altında kalan öğrencilerin bireysel takibi ve aile desteği ile başarının yukarı çekilmesi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 rot="-287753">
            <a:off x="602155" y="652333"/>
            <a:ext cx="8336412" cy="4501662"/>
            <a:chOff x="0" y="0"/>
            <a:chExt cx="11115216" cy="60022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15167" cy="6002274"/>
            </a:xfrm>
            <a:custGeom>
              <a:avLst/>
              <a:gdLst/>
              <a:ahLst/>
              <a:cxnLst/>
              <a:rect l="l" t="t" r="r" b="b"/>
              <a:pathLst>
                <a:path w="11115167" h="6002274">
                  <a:moveTo>
                    <a:pt x="0" y="0"/>
                  </a:moveTo>
                  <a:lnTo>
                    <a:pt x="11115167" y="0"/>
                  </a:lnTo>
                  <a:lnTo>
                    <a:pt x="11115167" y="6002274"/>
                  </a:lnTo>
                  <a:lnTo>
                    <a:pt x="0" y="600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" r="-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2020059">
            <a:off x="7556854" y="344174"/>
            <a:ext cx="483788" cy="1083887"/>
            <a:chOff x="0" y="0"/>
            <a:chExt cx="645051" cy="14451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5033" cy="1445133"/>
            </a:xfrm>
            <a:custGeom>
              <a:avLst/>
              <a:gdLst/>
              <a:ahLst/>
              <a:cxnLst/>
              <a:rect l="l" t="t" r="r" b="b"/>
              <a:pathLst>
                <a:path w="645033" h="1445133">
                  <a:moveTo>
                    <a:pt x="0" y="0"/>
                  </a:moveTo>
                  <a:lnTo>
                    <a:pt x="645033" y="0"/>
                  </a:lnTo>
                  <a:lnTo>
                    <a:pt x="645033" y="1445133"/>
                  </a:lnTo>
                  <a:lnTo>
                    <a:pt x="0" y="144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114" r="-117" b="-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21392491">
            <a:off x="9768141" y="357154"/>
            <a:ext cx="6896475" cy="4321710"/>
          </a:xfrm>
          <a:custGeom>
            <a:avLst/>
            <a:gdLst/>
            <a:ahLst/>
            <a:cxnLst/>
            <a:rect l="l" t="t" r="r" b="b"/>
            <a:pathLst>
              <a:path w="6896475" h="4321710">
                <a:moveTo>
                  <a:pt x="0" y="0"/>
                </a:moveTo>
                <a:lnTo>
                  <a:pt x="6896476" y="0"/>
                </a:lnTo>
                <a:lnTo>
                  <a:pt x="6896476" y="4321710"/>
                </a:lnTo>
                <a:lnTo>
                  <a:pt x="0" y="4321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29884" y="5000624"/>
            <a:ext cx="3964095" cy="3537578"/>
          </a:xfrm>
          <a:custGeom>
            <a:avLst/>
            <a:gdLst/>
            <a:ahLst/>
            <a:cxnLst/>
            <a:rect l="l" t="t" r="r" b="b"/>
            <a:pathLst>
              <a:path w="3964095" h="3537578">
                <a:moveTo>
                  <a:pt x="0" y="0"/>
                </a:moveTo>
                <a:lnTo>
                  <a:pt x="3964094" y="0"/>
                </a:lnTo>
                <a:lnTo>
                  <a:pt x="3964094" y="3537578"/>
                </a:lnTo>
                <a:lnTo>
                  <a:pt x="0" y="3537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2873">
            <a:off x="14531125" y="6544695"/>
            <a:ext cx="3512666" cy="3115006"/>
          </a:xfrm>
          <a:custGeom>
            <a:avLst/>
            <a:gdLst/>
            <a:ahLst/>
            <a:cxnLst/>
            <a:rect l="l" t="t" r="r" b="b"/>
            <a:pathLst>
              <a:path w="3512666" h="3115006">
                <a:moveTo>
                  <a:pt x="0" y="0"/>
                </a:moveTo>
                <a:lnTo>
                  <a:pt x="3512667" y="0"/>
                </a:lnTo>
                <a:lnTo>
                  <a:pt x="3512667" y="3115006"/>
                </a:lnTo>
                <a:lnTo>
                  <a:pt x="0" y="3115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9168" y="1528409"/>
            <a:ext cx="6346073" cy="280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en-US" sz="4348" dirty="0">
                <a:solidFill>
                  <a:srgbClr val="292929"/>
                </a:solidFill>
                <a:latin typeface="Bryndan Write"/>
              </a:rPr>
              <a:t>5. SINIF ÖĞRENCİLERİNİN MATEMATİK DERSİNE KARŞI OLUMLU TUTUM GELİŞTİRMESİNİ SAĞLAMAK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04" y="5429252"/>
            <a:ext cx="7621603" cy="42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02" y="5786442"/>
            <a:ext cx="20434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20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10" name="Group 2"/>
          <p:cNvGrpSpPr/>
          <p:nvPr/>
        </p:nvGrpSpPr>
        <p:grpSpPr>
          <a:xfrm rot="-287753">
            <a:off x="602155" y="652333"/>
            <a:ext cx="8336412" cy="4501662"/>
            <a:chOff x="0" y="0"/>
            <a:chExt cx="11115216" cy="6002216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11115167" cy="6002274"/>
            </a:xfrm>
            <a:custGeom>
              <a:avLst/>
              <a:gdLst/>
              <a:ahLst/>
              <a:cxnLst/>
              <a:rect l="l" t="t" r="r" b="b"/>
              <a:pathLst>
                <a:path w="11115167" h="6002274">
                  <a:moveTo>
                    <a:pt x="0" y="0"/>
                  </a:moveTo>
                  <a:lnTo>
                    <a:pt x="11115167" y="0"/>
                  </a:lnTo>
                  <a:lnTo>
                    <a:pt x="11115167" y="6002274"/>
                  </a:lnTo>
                  <a:lnTo>
                    <a:pt x="0" y="600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" r="-4"/>
              </a:stretch>
            </a:blipFill>
          </p:spPr>
        </p:sp>
      </p:grpSp>
      <p:sp>
        <p:nvSpPr>
          <p:cNvPr id="9" name="TextBox 11"/>
          <p:cNvSpPr txBox="1"/>
          <p:nvPr/>
        </p:nvSpPr>
        <p:spPr>
          <a:xfrm>
            <a:off x="1629168" y="1528409"/>
            <a:ext cx="6346073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tr-TR" sz="4348" dirty="0" smtClean="0">
                <a:solidFill>
                  <a:srgbClr val="292929"/>
                </a:solidFill>
                <a:latin typeface="Bryndan Write"/>
              </a:rPr>
              <a:t>KONULARIN UYGULAMALAR ve MATERYALLERLE SOMUTLAŞTIRILMASINI SAĞLAMAK</a:t>
            </a:r>
            <a:endParaRPr lang="en-US" sz="4348" dirty="0">
              <a:solidFill>
                <a:srgbClr val="292929"/>
              </a:solidFill>
              <a:latin typeface="Bryndan Write"/>
            </a:endParaRPr>
          </a:p>
        </p:txBody>
      </p:sp>
      <p:grpSp>
        <p:nvGrpSpPr>
          <p:cNvPr id="12" name="Group 4"/>
          <p:cNvGrpSpPr/>
          <p:nvPr/>
        </p:nvGrpSpPr>
        <p:grpSpPr>
          <a:xfrm rot="2020059">
            <a:off x="7556854" y="344174"/>
            <a:ext cx="483788" cy="1083887"/>
            <a:chOff x="0" y="0"/>
            <a:chExt cx="645051" cy="1445183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645033" cy="1445133"/>
            </a:xfrm>
            <a:custGeom>
              <a:avLst/>
              <a:gdLst/>
              <a:ahLst/>
              <a:cxnLst/>
              <a:rect l="l" t="t" r="r" b="b"/>
              <a:pathLst>
                <a:path w="645033" h="1445133">
                  <a:moveTo>
                    <a:pt x="0" y="0"/>
                  </a:moveTo>
                  <a:lnTo>
                    <a:pt x="645033" y="0"/>
                  </a:lnTo>
                  <a:lnTo>
                    <a:pt x="645033" y="1445133"/>
                  </a:lnTo>
                  <a:lnTo>
                    <a:pt x="0" y="144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114" r="-117" b="-3"/>
              </a:stretch>
            </a:blipFill>
          </p:spPr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8381" y="428592"/>
            <a:ext cx="7000924" cy="462092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145">
            <a:off x="5336003" y="5430394"/>
            <a:ext cx="7215238" cy="42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0972800"/>
            </a:xfrm>
            <a:custGeom>
              <a:avLst/>
              <a:gdLst/>
              <a:ahLst/>
              <a:cxnLst/>
              <a:rect l="l" t="t" r="r" b="b"/>
              <a:pathLst>
                <a:path w="21640800" h="10972800">
                  <a:moveTo>
                    <a:pt x="0" y="0"/>
                  </a:moveTo>
                  <a:lnTo>
                    <a:pt x="21640800" y="0"/>
                  </a:lnTo>
                  <a:lnTo>
                    <a:pt x="21640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611" b="-4861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714448" y="714345"/>
            <a:ext cx="14337181" cy="2428892"/>
            <a:chOff x="-443203" y="3263834"/>
            <a:chExt cx="19116241" cy="3577458"/>
          </a:xfrm>
        </p:grpSpPr>
        <p:sp>
          <p:nvSpPr>
            <p:cNvPr id="8" name="Freeform 8"/>
            <p:cNvSpPr/>
            <p:nvPr/>
          </p:nvSpPr>
          <p:spPr>
            <a:xfrm>
              <a:off x="-443203" y="3263834"/>
              <a:ext cx="19116241" cy="3577458"/>
            </a:xfrm>
            <a:custGeom>
              <a:avLst/>
              <a:gdLst/>
              <a:ahLst/>
              <a:cxnLst/>
              <a:rect l="l" t="t" r="r" b="b"/>
              <a:pathLst>
                <a:path w="19116241" h="3577458">
                  <a:moveTo>
                    <a:pt x="0" y="0"/>
                  </a:moveTo>
                  <a:lnTo>
                    <a:pt x="19116241" y="0"/>
                  </a:lnTo>
                  <a:lnTo>
                    <a:pt x="19116241" y="3577458"/>
                  </a:lnTo>
                  <a:lnTo>
                    <a:pt x="0" y="3577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4337" b="-9433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542667" y="1114425"/>
            <a:ext cx="13202666" cy="183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4748" dirty="0">
                <a:solidFill>
                  <a:srgbClr val="000000"/>
                </a:solidFill>
                <a:latin typeface="Bryndan Write" charset="0"/>
              </a:rPr>
              <a:t>ÇAYELİ İLKÖĞRETİM MATEMATİK ÖĞRETMENLİĞİ BÖLÜMÜ MATERYAL SERGİSİNİN  VE BİLSEM MATEMATİK MÜZESİNİN GEZİLMESİ</a:t>
            </a:r>
          </a:p>
        </p:txBody>
      </p:sp>
      <p:grpSp>
        <p:nvGrpSpPr>
          <p:cNvPr id="9" name="Group 4"/>
          <p:cNvGrpSpPr/>
          <p:nvPr/>
        </p:nvGrpSpPr>
        <p:grpSpPr>
          <a:xfrm>
            <a:off x="4884526" y="3547533"/>
            <a:ext cx="8518949" cy="5671186"/>
            <a:chOff x="0" y="0"/>
            <a:chExt cx="11358599" cy="7561581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11358626" cy="7561580"/>
            </a:xfrm>
            <a:custGeom>
              <a:avLst/>
              <a:gdLst/>
              <a:ahLst/>
              <a:cxnLst/>
              <a:rect l="l" t="t" r="r" b="b"/>
              <a:pathLst>
                <a:path w="11358626" h="7561580">
                  <a:moveTo>
                    <a:pt x="0" y="0"/>
                  </a:moveTo>
                  <a:lnTo>
                    <a:pt x="11358626" y="0"/>
                  </a:lnTo>
                  <a:lnTo>
                    <a:pt x="11358626" y="7561580"/>
                  </a:lnTo>
                  <a:lnTo>
                    <a:pt x="0" y="7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</Words>
  <Application>Microsoft Office PowerPoint</Application>
  <PresentationFormat>Özel</PresentationFormat>
  <Paragraphs>26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Bryndan Write</vt:lpstr>
      <vt:lpstr>Calibri</vt:lpstr>
      <vt:lpstr>KG Primary Penmanship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EĞİTİM ÖĞRETİM YILI MATEMATİK ZÜMRESİ AKADEMİK BÜLTEN.pptx</dc:title>
  <cp:lastModifiedBy>Esra Demirci</cp:lastModifiedBy>
  <cp:revision>12</cp:revision>
  <dcterms:created xsi:type="dcterms:W3CDTF">2006-08-16T00:00:00Z</dcterms:created>
  <dcterms:modified xsi:type="dcterms:W3CDTF">2023-09-07T17:49:33Z</dcterms:modified>
  <dc:identifier>DAFtrdFYS5Y</dc:identifier>
</cp:coreProperties>
</file>